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ix Caps" charset="1" panose="02000508020000020004"/>
      <p:regular r:id="rId24"/>
    </p:embeddedFont>
    <p:embeddedFont>
      <p:font typeface="Barlow Condensed" charset="1" panose="00000506000000000000"/>
      <p:regular r:id="rId25"/>
    </p:embeddedFont>
    <p:embeddedFont>
      <p:font typeface="Glacial Indifference" charset="1" panose="00000000000000000000"/>
      <p:regular r:id="rId26"/>
    </p:embeddedFont>
    <p:embeddedFont>
      <p:font typeface="Open Sauce" charset="1" panose="00000500000000000000"/>
      <p:regular r:id="rId27"/>
    </p:embeddedFont>
    <p:embeddedFont>
      <p:font typeface="Times New Roman" charset="1" panose="020305020704050203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5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71493" y="3700630"/>
            <a:ext cx="9980668" cy="372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290"/>
              </a:lnSpc>
            </a:pPr>
            <a:r>
              <a:rPr lang="en-US" sz="29990" spc="-209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PIZZA SALES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92291" y="1841922"/>
            <a:ext cx="10398670" cy="6603156"/>
          </a:xfrm>
          <a:custGeom>
            <a:avLst/>
            <a:gdLst/>
            <a:ahLst/>
            <a:cxnLst/>
            <a:rect r="r" b="b" t="t" l="l"/>
            <a:pathLst>
              <a:path h="6603156" w="10398670">
                <a:moveTo>
                  <a:pt x="0" y="0"/>
                </a:moveTo>
                <a:lnTo>
                  <a:pt x="10398670" y="0"/>
                </a:lnTo>
                <a:lnTo>
                  <a:pt x="10398670" y="6603156"/>
                </a:lnTo>
                <a:lnTo>
                  <a:pt x="0" y="660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72293" y="9110679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15707" y="4192565"/>
            <a:ext cx="14060858" cy="2032311"/>
          </a:xfrm>
          <a:custGeom>
            <a:avLst/>
            <a:gdLst/>
            <a:ahLst/>
            <a:cxnLst/>
            <a:rect r="r" b="b" t="t" l="l"/>
            <a:pathLst>
              <a:path h="2032311" w="14060858">
                <a:moveTo>
                  <a:pt x="0" y="0"/>
                </a:moveTo>
                <a:lnTo>
                  <a:pt x="14060859" y="0"/>
                </a:lnTo>
                <a:lnTo>
                  <a:pt x="14060859" y="2032311"/>
                </a:lnTo>
                <a:lnTo>
                  <a:pt x="0" y="20323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70" t="0" r="-938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4883285" cy="166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Determine the distribution of orders by hour of the day.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2041" y="2904312"/>
            <a:ext cx="9383918" cy="4992726"/>
          </a:xfrm>
          <a:custGeom>
            <a:avLst/>
            <a:gdLst/>
            <a:ahLst/>
            <a:cxnLst/>
            <a:rect r="r" b="b" t="t" l="l"/>
            <a:pathLst>
              <a:path h="4992726" w="9383918">
                <a:moveTo>
                  <a:pt x="0" y="0"/>
                </a:moveTo>
                <a:lnTo>
                  <a:pt x="9383918" y="0"/>
                </a:lnTo>
                <a:lnTo>
                  <a:pt x="9383918" y="4992726"/>
                </a:lnTo>
                <a:lnTo>
                  <a:pt x="0" y="4992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709629"/>
            <a:ext cx="14450089" cy="1966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92"/>
              </a:lnSpc>
            </a:pPr>
            <a:r>
              <a:rPr lang="en-US" sz="5977" spc="-41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Join relevant tables to find the category-wise distribution of pizzas.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25542" y="3575481"/>
            <a:ext cx="11203193" cy="5102444"/>
          </a:xfrm>
          <a:custGeom>
            <a:avLst/>
            <a:gdLst/>
            <a:ahLst/>
            <a:cxnLst/>
            <a:rect r="r" b="b" t="t" l="l"/>
            <a:pathLst>
              <a:path h="5102444" w="11203193">
                <a:moveTo>
                  <a:pt x="0" y="0"/>
                </a:moveTo>
                <a:lnTo>
                  <a:pt x="11203192" y="0"/>
                </a:lnTo>
                <a:lnTo>
                  <a:pt x="11203192" y="5102445"/>
                </a:lnTo>
                <a:lnTo>
                  <a:pt x="0" y="51024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776304"/>
            <a:ext cx="15455278" cy="2834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12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Group the orders by date and calculate the average number of pizzas ordered per day.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9395" y="2913214"/>
            <a:ext cx="9469210" cy="5335443"/>
          </a:xfrm>
          <a:custGeom>
            <a:avLst/>
            <a:gdLst/>
            <a:ahLst/>
            <a:cxnLst/>
            <a:rect r="r" b="b" t="t" l="l"/>
            <a:pathLst>
              <a:path h="5335443" w="9469210">
                <a:moveTo>
                  <a:pt x="0" y="0"/>
                </a:moveTo>
                <a:lnTo>
                  <a:pt x="9469210" y="0"/>
                </a:lnTo>
                <a:lnTo>
                  <a:pt x="9469210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5455278" cy="166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Determine the top 3 most ordered pizza types based on revenue.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84083" y="2460663"/>
            <a:ext cx="10622078" cy="7610741"/>
          </a:xfrm>
          <a:custGeom>
            <a:avLst/>
            <a:gdLst/>
            <a:ahLst/>
            <a:cxnLst/>
            <a:rect r="r" b="b" t="t" l="l"/>
            <a:pathLst>
              <a:path h="7610741" w="10622078">
                <a:moveTo>
                  <a:pt x="0" y="0"/>
                </a:moveTo>
                <a:lnTo>
                  <a:pt x="10622078" y="0"/>
                </a:lnTo>
                <a:lnTo>
                  <a:pt x="10622078" y="7610741"/>
                </a:lnTo>
                <a:lnTo>
                  <a:pt x="0" y="7610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890604"/>
            <a:ext cx="15455278" cy="152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38"/>
              </a:lnSpc>
            </a:pPr>
            <a:r>
              <a:rPr lang="en-US" sz="5866" spc="-41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Calculate the percentage contribution of each pizza type to total revenue.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9868" y="2830634"/>
            <a:ext cx="10288264" cy="5642594"/>
          </a:xfrm>
          <a:custGeom>
            <a:avLst/>
            <a:gdLst/>
            <a:ahLst/>
            <a:cxnLst/>
            <a:rect r="r" b="b" t="t" l="l"/>
            <a:pathLst>
              <a:path h="5642594" w="10288264">
                <a:moveTo>
                  <a:pt x="0" y="0"/>
                </a:moveTo>
                <a:lnTo>
                  <a:pt x="10288264" y="0"/>
                </a:lnTo>
                <a:lnTo>
                  <a:pt x="10288264" y="5642595"/>
                </a:lnTo>
                <a:lnTo>
                  <a:pt x="0" y="56425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5455278" cy="166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 Analyze the cumulative revenue generated over time.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9395" y="2913214"/>
            <a:ext cx="9469210" cy="5335443"/>
          </a:xfrm>
          <a:custGeom>
            <a:avLst/>
            <a:gdLst/>
            <a:ahLst/>
            <a:cxnLst/>
            <a:rect r="r" b="b" t="t" l="l"/>
            <a:pathLst>
              <a:path h="5335443" w="9469210">
                <a:moveTo>
                  <a:pt x="0" y="0"/>
                </a:moveTo>
                <a:lnTo>
                  <a:pt x="9469210" y="0"/>
                </a:lnTo>
                <a:lnTo>
                  <a:pt x="9469210" y="5335443"/>
                </a:lnTo>
                <a:lnTo>
                  <a:pt x="0" y="53354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738204"/>
            <a:ext cx="15455278" cy="187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21"/>
              </a:lnSpc>
            </a:pPr>
            <a:r>
              <a:rPr lang="en-US" sz="5866" spc="-41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  Determine the top 3 most ordered pizza types based on revenue for each pizza category.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90922" y="3273599"/>
            <a:ext cx="4768378" cy="42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24"/>
              </a:lnSpc>
            </a:pPr>
            <a:r>
              <a:rPr lang="en-US" sz="17609" spc="-123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“SHARING IS CARING”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524337" y="0"/>
            <a:ext cx="6258659" cy="10287000"/>
            <a:chOff x="0" y="0"/>
            <a:chExt cx="3580552" cy="58851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80552" cy="5885149"/>
            </a:xfrm>
            <a:custGeom>
              <a:avLst/>
              <a:gdLst/>
              <a:ahLst/>
              <a:cxnLst/>
              <a:rect r="r" b="b" t="t" l="l"/>
              <a:pathLst>
                <a:path h="5885149" w="3580552">
                  <a:moveTo>
                    <a:pt x="3580552" y="5885149"/>
                  </a:moveTo>
                  <a:lnTo>
                    <a:pt x="0" y="5885149"/>
                  </a:lnTo>
                  <a:lnTo>
                    <a:pt x="0" y="0"/>
                  </a:lnTo>
                  <a:lnTo>
                    <a:pt x="1609811" y="0"/>
                  </a:lnTo>
                  <a:cubicBezTo>
                    <a:pt x="2698989" y="0"/>
                    <a:pt x="3580552" y="706883"/>
                    <a:pt x="3580552" y="1577384"/>
                  </a:cubicBezTo>
                  <a:lnTo>
                    <a:pt x="3580552" y="5885149"/>
                  </a:lnTo>
                  <a:close/>
                </a:path>
              </a:pathLst>
            </a:custGeom>
            <a:blipFill>
              <a:blip r:embed="rId7"/>
              <a:stretch>
                <a:fillRect l="-4753" t="0" r="-4753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997531" y="3715881"/>
            <a:ext cx="2574469" cy="2854754"/>
          </a:xfrm>
          <a:custGeom>
            <a:avLst/>
            <a:gdLst/>
            <a:ahLst/>
            <a:cxnLst/>
            <a:rect r="r" b="b" t="t" l="l"/>
            <a:pathLst>
              <a:path h="2854754" w="2574469">
                <a:moveTo>
                  <a:pt x="0" y="0"/>
                </a:moveTo>
                <a:lnTo>
                  <a:pt x="2574469" y="0"/>
                </a:lnTo>
                <a:lnTo>
                  <a:pt x="2574469" y="2854754"/>
                </a:lnTo>
                <a:lnTo>
                  <a:pt x="0" y="28547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077481" y="1356270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53666" y="3700630"/>
            <a:ext cx="9980668" cy="372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0"/>
              </a:lnSpc>
            </a:pPr>
            <a:r>
              <a:rPr lang="en-US" sz="29990" spc="-209">
                <a:solidFill>
                  <a:srgbClr val="C53200"/>
                </a:solidFill>
                <a:latin typeface="Six Caps"/>
                <a:ea typeface="Six Caps"/>
                <a:cs typeface="Six Caps"/>
                <a:sym typeface="Six Caps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D5111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64124" y="3200373"/>
            <a:ext cx="5567751" cy="3885769"/>
            <a:chOff x="0" y="0"/>
            <a:chExt cx="8916670" cy="6223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159" y="6350"/>
              <a:ext cx="8912352" cy="6210300"/>
            </a:xfrm>
            <a:custGeom>
              <a:avLst/>
              <a:gdLst/>
              <a:ahLst/>
              <a:cxnLst/>
              <a:rect r="r" b="b" t="t" l="l"/>
              <a:pathLst>
                <a:path h="6210300" w="8912352">
                  <a:moveTo>
                    <a:pt x="4456176" y="6210300"/>
                  </a:moveTo>
                  <a:cubicBezTo>
                    <a:pt x="3709035" y="6210300"/>
                    <a:pt x="2911983" y="6055614"/>
                    <a:pt x="2211959" y="5774944"/>
                  </a:cubicBezTo>
                  <a:cubicBezTo>
                    <a:pt x="1412621" y="5454269"/>
                    <a:pt x="791337" y="4990084"/>
                    <a:pt x="415290" y="4432300"/>
                  </a:cubicBezTo>
                  <a:cubicBezTo>
                    <a:pt x="149606" y="4037838"/>
                    <a:pt x="7239" y="3584829"/>
                    <a:pt x="3683" y="3121787"/>
                  </a:cubicBezTo>
                  <a:cubicBezTo>
                    <a:pt x="0" y="2649474"/>
                    <a:pt x="141732" y="2185924"/>
                    <a:pt x="413512" y="1781556"/>
                  </a:cubicBezTo>
                  <a:cubicBezTo>
                    <a:pt x="789686" y="1221740"/>
                    <a:pt x="1411605" y="756158"/>
                    <a:pt x="2212086" y="435102"/>
                  </a:cubicBezTo>
                  <a:cubicBezTo>
                    <a:pt x="2911729" y="154559"/>
                    <a:pt x="3708654" y="0"/>
                    <a:pt x="4456176" y="0"/>
                  </a:cubicBezTo>
                  <a:cubicBezTo>
                    <a:pt x="5203698" y="0"/>
                    <a:pt x="6000623" y="154559"/>
                    <a:pt x="6700266" y="435102"/>
                  </a:cubicBezTo>
                  <a:cubicBezTo>
                    <a:pt x="7500747" y="756158"/>
                    <a:pt x="8122666" y="1221740"/>
                    <a:pt x="8498840" y="1781429"/>
                  </a:cubicBezTo>
                  <a:cubicBezTo>
                    <a:pt x="8770620" y="2185924"/>
                    <a:pt x="8912352" y="2649347"/>
                    <a:pt x="8908669" y="3121660"/>
                  </a:cubicBezTo>
                  <a:cubicBezTo>
                    <a:pt x="8904986" y="3584702"/>
                    <a:pt x="8762619" y="4037711"/>
                    <a:pt x="8496935" y="4432046"/>
                  </a:cubicBezTo>
                  <a:cubicBezTo>
                    <a:pt x="8120889" y="4989830"/>
                    <a:pt x="7499731" y="5454142"/>
                    <a:pt x="6700393" y="5774690"/>
                  </a:cubicBezTo>
                  <a:cubicBezTo>
                    <a:pt x="6000369" y="6055614"/>
                    <a:pt x="5203317" y="6210300"/>
                    <a:pt x="4456176" y="6210300"/>
                  </a:cubicBezTo>
                  <a:close/>
                  <a:moveTo>
                    <a:pt x="4456176" y="19050"/>
                  </a:moveTo>
                  <a:cubicBezTo>
                    <a:pt x="3711067" y="19050"/>
                    <a:pt x="2916555" y="173101"/>
                    <a:pt x="2219198" y="452755"/>
                  </a:cubicBezTo>
                  <a:cubicBezTo>
                    <a:pt x="1422273" y="772414"/>
                    <a:pt x="803275" y="1235583"/>
                    <a:pt x="429260" y="1792097"/>
                  </a:cubicBezTo>
                  <a:cubicBezTo>
                    <a:pt x="159639" y="2193417"/>
                    <a:pt x="18923" y="2653157"/>
                    <a:pt x="22606" y="3121660"/>
                  </a:cubicBezTo>
                  <a:cubicBezTo>
                    <a:pt x="26162" y="3580892"/>
                    <a:pt x="167513" y="4030345"/>
                    <a:pt x="431165" y="4421505"/>
                  </a:cubicBezTo>
                  <a:cubicBezTo>
                    <a:pt x="805053" y="4976114"/>
                    <a:pt x="1423289" y="5438013"/>
                    <a:pt x="2219071" y="5757164"/>
                  </a:cubicBezTo>
                  <a:cubicBezTo>
                    <a:pt x="2916936" y="6037072"/>
                    <a:pt x="3711321" y="6191250"/>
                    <a:pt x="4456176" y="6191250"/>
                  </a:cubicBezTo>
                  <a:cubicBezTo>
                    <a:pt x="5201031" y="6191250"/>
                    <a:pt x="5995416" y="6037072"/>
                    <a:pt x="6693280" y="5757164"/>
                  </a:cubicBezTo>
                  <a:cubicBezTo>
                    <a:pt x="7489062" y="5438013"/>
                    <a:pt x="8107298" y="4976114"/>
                    <a:pt x="8481187" y="4421505"/>
                  </a:cubicBezTo>
                  <a:cubicBezTo>
                    <a:pt x="8744839" y="4030345"/>
                    <a:pt x="8886063" y="3580892"/>
                    <a:pt x="8889746" y="3121660"/>
                  </a:cubicBezTo>
                  <a:cubicBezTo>
                    <a:pt x="8893428" y="2653157"/>
                    <a:pt x="8752839" y="2193417"/>
                    <a:pt x="8483091" y="1792097"/>
                  </a:cubicBezTo>
                  <a:cubicBezTo>
                    <a:pt x="8109076" y="1235583"/>
                    <a:pt x="7490078" y="772414"/>
                    <a:pt x="6693153" y="452755"/>
                  </a:cubicBezTo>
                  <a:cubicBezTo>
                    <a:pt x="5995797" y="173101"/>
                    <a:pt x="5201285" y="19050"/>
                    <a:pt x="4456176" y="19050"/>
                  </a:cubicBezTo>
                  <a:close/>
                </a:path>
              </a:pathLst>
            </a:custGeom>
            <a:solidFill>
              <a:srgbClr val="C532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970" y="155575"/>
              <a:ext cx="8888730" cy="5911850"/>
            </a:xfrm>
            <a:custGeom>
              <a:avLst/>
              <a:gdLst/>
              <a:ahLst/>
              <a:cxnLst/>
              <a:rect r="r" b="b" t="t" l="l"/>
              <a:pathLst>
                <a:path h="5911850" w="8888730">
                  <a:moveTo>
                    <a:pt x="4444365" y="5911850"/>
                  </a:moveTo>
                  <a:cubicBezTo>
                    <a:pt x="3055112" y="5911850"/>
                    <a:pt x="1302893" y="5350129"/>
                    <a:pt x="527304" y="4199509"/>
                  </a:cubicBezTo>
                  <a:cubicBezTo>
                    <a:pt x="25146" y="3454527"/>
                    <a:pt x="0" y="2497455"/>
                    <a:pt x="525526" y="1715516"/>
                  </a:cubicBezTo>
                  <a:cubicBezTo>
                    <a:pt x="1302131" y="559943"/>
                    <a:pt x="3056763" y="0"/>
                    <a:pt x="4444365" y="0"/>
                  </a:cubicBezTo>
                  <a:cubicBezTo>
                    <a:pt x="5831967" y="0"/>
                    <a:pt x="7586599" y="559943"/>
                    <a:pt x="8363204" y="1715516"/>
                  </a:cubicBezTo>
                  <a:cubicBezTo>
                    <a:pt x="8888730" y="2497455"/>
                    <a:pt x="8863584" y="3454527"/>
                    <a:pt x="8361426" y="4199509"/>
                  </a:cubicBezTo>
                  <a:cubicBezTo>
                    <a:pt x="7585710" y="5350129"/>
                    <a:pt x="5833618" y="5911850"/>
                    <a:pt x="4444365" y="5911850"/>
                  </a:cubicBezTo>
                  <a:close/>
                </a:path>
              </a:pathLst>
            </a:custGeom>
            <a:blipFill>
              <a:blip r:embed="rId3"/>
              <a:stretch>
                <a:fillRect l="-1548" t="0" r="-154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20000" y="1004904"/>
            <a:ext cx="8452293" cy="78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2"/>
              </a:lnSpc>
            </a:pPr>
            <a:r>
              <a:rPr lang="en-US" sz="6190" spc="-43">
                <a:solidFill>
                  <a:srgbClr val="C532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ANALYSIS OF PROBLEM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39186" y="2549320"/>
            <a:ext cx="11464978" cy="625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41"/>
              </a:lnSpc>
            </a:pPr>
            <a:r>
              <a:rPr lang="en-US" sz="2529">
                <a:solidFill>
                  <a:srgbClr val="AA2F05"/>
                </a:solidFill>
                <a:latin typeface="Open Sauce"/>
                <a:ea typeface="Open Sauce"/>
                <a:cs typeface="Open Sauce"/>
                <a:sym typeface="Open Sauce"/>
              </a:rPr>
              <a:t>The objective of this presentation is to provide a comprehensive analysis of pizza sales data to identify key trends, customer preferences, and revenue drivers. The insights aim to support strategic decision-making for:</a:t>
            </a:r>
          </a:p>
          <a:p>
            <a:pPr algn="just">
              <a:lnSpc>
                <a:spcPts val="3541"/>
              </a:lnSpc>
            </a:pPr>
          </a:p>
          <a:p>
            <a:pPr algn="just" marL="546126" indent="-273063" lvl="1">
              <a:lnSpc>
                <a:spcPts val="3541"/>
              </a:lnSpc>
              <a:buAutoNum type="arabicPeriod" startAt="1"/>
            </a:pPr>
            <a:r>
              <a:rPr lang="en-US" sz="2529">
                <a:solidFill>
                  <a:srgbClr val="AA2F05"/>
                </a:solidFill>
                <a:latin typeface="Open Sauce"/>
                <a:ea typeface="Open Sauce"/>
                <a:cs typeface="Open Sauce"/>
                <a:sym typeface="Open Sauce"/>
              </a:rPr>
              <a:t>Enhancing Sales Performance: Highlighting top-performing pizzas and identifying areas for improvement.</a:t>
            </a:r>
          </a:p>
          <a:p>
            <a:pPr algn="just" marL="546126" indent="-273063" lvl="1">
              <a:lnSpc>
                <a:spcPts val="3541"/>
              </a:lnSpc>
              <a:buAutoNum type="arabicPeriod" startAt="1"/>
            </a:pPr>
            <a:r>
              <a:rPr lang="en-US" sz="2529">
                <a:solidFill>
                  <a:srgbClr val="AA2F05"/>
                </a:solidFill>
                <a:latin typeface="Open Sauce"/>
                <a:ea typeface="Open Sauce"/>
                <a:cs typeface="Open Sauce"/>
                <a:sym typeface="Open Sauce"/>
              </a:rPr>
              <a:t>Optimizing Operations: Uncovering peak order times and aligning inventory and staffing with demand.</a:t>
            </a:r>
          </a:p>
          <a:p>
            <a:pPr algn="just" marL="546126" indent="-273063" lvl="1">
              <a:lnSpc>
                <a:spcPts val="3541"/>
              </a:lnSpc>
              <a:buAutoNum type="arabicPeriod" startAt="1"/>
            </a:pPr>
            <a:r>
              <a:rPr lang="en-US" sz="2529">
                <a:solidFill>
                  <a:srgbClr val="AA2F05"/>
                </a:solidFill>
                <a:latin typeface="Open Sauce"/>
                <a:ea typeface="Open Sauce"/>
                <a:cs typeface="Open Sauce"/>
                <a:sym typeface="Open Sauce"/>
              </a:rPr>
              <a:t>Maximizing Revenue: Evaluating pricing strategies and recommending adjustments to boost profitability.</a:t>
            </a:r>
          </a:p>
          <a:p>
            <a:pPr algn="just" marL="546126" indent="-273063" lvl="1">
              <a:lnSpc>
                <a:spcPts val="3541"/>
              </a:lnSpc>
              <a:buAutoNum type="arabicPeriod" startAt="1"/>
            </a:pPr>
            <a:r>
              <a:rPr lang="en-US" sz="2529">
                <a:solidFill>
                  <a:srgbClr val="AA2F05"/>
                </a:solidFill>
                <a:latin typeface="Open Sauce"/>
                <a:ea typeface="Open Sauce"/>
                <a:cs typeface="Open Sauce"/>
                <a:sym typeface="Open Sauce"/>
              </a:rPr>
              <a:t>Understanding Customer Preferences: Analyzing popular categories and ingredients to refine the product offering.</a:t>
            </a:r>
          </a:p>
          <a:p>
            <a:pPr algn="just">
              <a:lnSpc>
                <a:spcPts val="35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28016" y="437991"/>
            <a:ext cx="7301748" cy="8820793"/>
          </a:xfrm>
          <a:custGeom>
            <a:avLst/>
            <a:gdLst/>
            <a:ahLst/>
            <a:cxnLst/>
            <a:rect r="r" b="b" t="t" l="l"/>
            <a:pathLst>
              <a:path h="8820793" w="7301748">
                <a:moveTo>
                  <a:pt x="0" y="0"/>
                </a:moveTo>
                <a:lnTo>
                  <a:pt x="7301748" y="0"/>
                </a:lnTo>
                <a:lnTo>
                  <a:pt x="7301748" y="8820794"/>
                </a:lnTo>
                <a:lnTo>
                  <a:pt x="0" y="88207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884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09224" y="3078072"/>
            <a:ext cx="10556378" cy="3917822"/>
          </a:xfrm>
          <a:custGeom>
            <a:avLst/>
            <a:gdLst/>
            <a:ahLst/>
            <a:cxnLst/>
            <a:rect r="r" b="b" t="t" l="l"/>
            <a:pathLst>
              <a:path h="3917822" w="10556378">
                <a:moveTo>
                  <a:pt x="0" y="0"/>
                </a:moveTo>
                <a:lnTo>
                  <a:pt x="10556378" y="0"/>
                </a:lnTo>
                <a:lnTo>
                  <a:pt x="10556378" y="3917822"/>
                </a:lnTo>
                <a:lnTo>
                  <a:pt x="0" y="39178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349" t="-7609" r="-109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90604"/>
            <a:ext cx="15476789" cy="165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84985" indent="-692493" lvl="1">
              <a:lnSpc>
                <a:spcPts val="5837"/>
              </a:lnSpc>
              <a:buAutoNum type="arabicPeriod" startAt="1"/>
            </a:pPr>
            <a:r>
              <a:rPr lang="en-US" sz="6414" spc="-44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Retrieve the total number of orders placed.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29919" y="3375456"/>
            <a:ext cx="10843237" cy="4166471"/>
          </a:xfrm>
          <a:custGeom>
            <a:avLst/>
            <a:gdLst/>
            <a:ahLst/>
            <a:cxnLst/>
            <a:rect r="r" b="b" t="t" l="l"/>
            <a:pathLst>
              <a:path h="4166471" w="10843237">
                <a:moveTo>
                  <a:pt x="0" y="0"/>
                </a:moveTo>
                <a:lnTo>
                  <a:pt x="10843237" y="0"/>
                </a:lnTo>
                <a:lnTo>
                  <a:pt x="10843237" y="4166471"/>
                </a:lnTo>
                <a:lnTo>
                  <a:pt x="0" y="41664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54" t="-1372" r="-135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890604"/>
            <a:ext cx="14450089" cy="263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0"/>
              </a:lnSpc>
            </a:pPr>
            <a:r>
              <a:rPr lang="en-US" sz="6550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Calculate the total revenue generated from pizza sales.</a:t>
            </a:r>
          </a:p>
          <a:p>
            <a:pPr algn="just">
              <a:lnSpc>
                <a:spcPts val="724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03040" y="2732462"/>
            <a:ext cx="11519975" cy="4450452"/>
          </a:xfrm>
          <a:custGeom>
            <a:avLst/>
            <a:gdLst/>
            <a:ahLst/>
            <a:cxnLst/>
            <a:rect r="r" b="b" t="t" l="l"/>
            <a:pathLst>
              <a:path h="4450452" w="11519975">
                <a:moveTo>
                  <a:pt x="0" y="0"/>
                </a:moveTo>
                <a:lnTo>
                  <a:pt x="11519975" y="0"/>
                </a:lnTo>
                <a:lnTo>
                  <a:pt x="11519975" y="4450452"/>
                </a:lnTo>
                <a:lnTo>
                  <a:pt x="0" y="44504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4450089" cy="92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Identify the highest-priced pizza.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74485" y="2781304"/>
            <a:ext cx="11603153" cy="5201413"/>
          </a:xfrm>
          <a:custGeom>
            <a:avLst/>
            <a:gdLst/>
            <a:ahLst/>
            <a:cxnLst/>
            <a:rect r="r" b="b" t="t" l="l"/>
            <a:pathLst>
              <a:path h="5201413" w="11603153">
                <a:moveTo>
                  <a:pt x="0" y="0"/>
                </a:moveTo>
                <a:lnTo>
                  <a:pt x="11603153" y="0"/>
                </a:lnTo>
                <a:lnTo>
                  <a:pt x="11603153" y="5201413"/>
                </a:lnTo>
                <a:lnTo>
                  <a:pt x="0" y="52014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4450089" cy="166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Identify the most common pizza size ordered.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55528" y="2807129"/>
            <a:ext cx="11174956" cy="5890528"/>
          </a:xfrm>
          <a:custGeom>
            <a:avLst/>
            <a:gdLst/>
            <a:ahLst/>
            <a:cxnLst/>
            <a:rect r="r" b="b" t="t" l="l"/>
            <a:pathLst>
              <a:path h="5890528" w="11174956">
                <a:moveTo>
                  <a:pt x="0" y="0"/>
                </a:moveTo>
                <a:lnTo>
                  <a:pt x="11174956" y="0"/>
                </a:lnTo>
                <a:lnTo>
                  <a:pt x="11174956" y="5890528"/>
                </a:lnTo>
                <a:lnTo>
                  <a:pt x="0" y="58905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900129"/>
            <a:ext cx="14883285" cy="166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84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List the top 5 most ordered pizza types along with their quantities.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7481" y="701130"/>
            <a:ext cx="500962" cy="655139"/>
          </a:xfrm>
          <a:custGeom>
            <a:avLst/>
            <a:gdLst/>
            <a:ahLst/>
            <a:cxnLst/>
            <a:rect r="r" b="b" t="t" l="l"/>
            <a:pathLst>
              <a:path h="655139" w="500962">
                <a:moveTo>
                  <a:pt x="0" y="0"/>
                </a:moveTo>
                <a:lnTo>
                  <a:pt x="500963" y="0"/>
                </a:lnTo>
                <a:lnTo>
                  <a:pt x="500963" y="655140"/>
                </a:lnTo>
                <a:lnTo>
                  <a:pt x="0" y="655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2461" y="4076707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05489" y="1318056"/>
            <a:ext cx="3710801" cy="4114800"/>
          </a:xfrm>
          <a:custGeom>
            <a:avLst/>
            <a:gdLst/>
            <a:ahLst/>
            <a:cxnLst/>
            <a:rect r="r" b="b" t="t" l="l"/>
            <a:pathLst>
              <a:path h="4114800" w="3710801">
                <a:moveTo>
                  <a:pt x="0" y="0"/>
                </a:moveTo>
                <a:lnTo>
                  <a:pt x="3710802" y="0"/>
                </a:lnTo>
                <a:lnTo>
                  <a:pt x="3710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738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48000" y="9588160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6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9588939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3"/>
                </a:lnTo>
                <a:lnTo>
                  <a:pt x="0" y="220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92000" y="9589718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40000" y="9590497"/>
            <a:ext cx="3048000" cy="2205644"/>
          </a:xfrm>
          <a:custGeom>
            <a:avLst/>
            <a:gdLst/>
            <a:ahLst/>
            <a:cxnLst/>
            <a:rect r="r" b="b" t="t" l="l"/>
            <a:pathLst>
              <a:path h="2205644" w="3048000">
                <a:moveTo>
                  <a:pt x="0" y="0"/>
                </a:moveTo>
                <a:lnTo>
                  <a:pt x="3048000" y="0"/>
                </a:lnTo>
                <a:lnTo>
                  <a:pt x="3048000" y="2205644"/>
                </a:lnTo>
                <a:lnTo>
                  <a:pt x="0" y="22056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857416" y="2782013"/>
            <a:ext cx="10573168" cy="5457119"/>
          </a:xfrm>
          <a:custGeom>
            <a:avLst/>
            <a:gdLst/>
            <a:ahLst/>
            <a:cxnLst/>
            <a:rect r="r" b="b" t="t" l="l"/>
            <a:pathLst>
              <a:path h="5457119" w="10573168">
                <a:moveTo>
                  <a:pt x="0" y="0"/>
                </a:moveTo>
                <a:lnTo>
                  <a:pt x="10573168" y="0"/>
                </a:lnTo>
                <a:lnTo>
                  <a:pt x="10573168" y="5457119"/>
                </a:lnTo>
                <a:lnTo>
                  <a:pt x="0" y="5457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22204" y="757254"/>
            <a:ext cx="14883285" cy="199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06"/>
              </a:lnSpc>
            </a:pPr>
            <a:r>
              <a:rPr lang="en-US" sz="6466" spc="-45">
                <a:solidFill>
                  <a:srgbClr val="004A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Join the necessary tables to find the total quantity of each pizza category ordered.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2293" y="9111164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 &gt;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110195"/>
            <a:ext cx="1187007" cy="333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2499">
                <a:solidFill>
                  <a:srgbClr val="C532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 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DAGXBhMdguM</dc:identifier>
  <dcterms:modified xsi:type="dcterms:W3CDTF">2011-08-01T06:04:30Z</dcterms:modified>
  <cp:revision>1</cp:revision>
  <dc:title>Red and Black Modern Paper Illustrative Pizza Restaurant Presentation</dc:title>
</cp:coreProperties>
</file>